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84" r:id="rId3"/>
    <p:sldId id="283" r:id="rId4"/>
    <p:sldId id="288" r:id="rId5"/>
    <p:sldId id="269" r:id="rId6"/>
    <p:sldId id="285" r:id="rId7"/>
    <p:sldId id="286" r:id="rId8"/>
    <p:sldId id="287" r:id="rId9"/>
    <p:sldId id="256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293B"/>
    <a:srgbClr val="322A3F"/>
    <a:srgbClr val="572D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9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FED4-C7A5-4B3B-943D-570411A8CCCA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5056F-FC8B-4939-8443-FBEAE847B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593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FED4-C7A5-4B3B-943D-570411A8CCCA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5056F-FC8B-4939-8443-FBEAE847B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321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FED4-C7A5-4B3B-943D-570411A8CCCA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5056F-FC8B-4939-8443-FBEAE847B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859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FED4-C7A5-4B3B-943D-570411A8CCCA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5056F-FC8B-4939-8443-FBEAE847B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395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FED4-C7A5-4B3B-943D-570411A8CCCA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5056F-FC8B-4939-8443-FBEAE847B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178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FED4-C7A5-4B3B-943D-570411A8CCCA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5056F-FC8B-4939-8443-FBEAE847B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591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FED4-C7A5-4B3B-943D-570411A8CCCA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5056F-FC8B-4939-8443-FBEAE847B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017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FED4-C7A5-4B3B-943D-570411A8CCCA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5056F-FC8B-4939-8443-FBEAE847B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02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FED4-C7A5-4B3B-943D-570411A8CCCA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5056F-FC8B-4939-8443-FBEAE847B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263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FED4-C7A5-4B3B-943D-570411A8CCCA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5056F-FC8B-4939-8443-FBEAE847B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440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FED4-C7A5-4B3B-943D-570411A8CCCA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5056F-FC8B-4939-8443-FBEAE847B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371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CAFED4-C7A5-4B3B-943D-570411A8CCCA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5056F-FC8B-4939-8443-FBEAE847B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208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02659"/>
            <a:ext cx="9144001" cy="2974413"/>
          </a:xfrm>
          <a:solidFill>
            <a:srgbClr val="0000FF"/>
          </a:solidFill>
          <a:extLst/>
        </p:spPr>
        <p:txBody>
          <a:bodyPr>
            <a:noAutofit/>
          </a:bodyPr>
          <a:lstStyle/>
          <a:p>
            <a:pPr>
              <a:defRPr/>
            </a:pPr>
            <a:r>
              <a:rPr lang="en-GB" sz="9600" dirty="0">
                <a:ln w="3810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Showcard Gothic" panose="04020904020102020604" pitchFamily="82" charset="0"/>
              </a:rPr>
              <a:t>Problem of the Week! </a:t>
            </a:r>
          </a:p>
        </p:txBody>
      </p:sp>
      <p:pic>
        <p:nvPicPr>
          <p:cNvPr id="10243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3120">
            <a:off x="724040" y="4096964"/>
            <a:ext cx="1366838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118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235527" y="58930"/>
            <a:ext cx="885370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 smtClean="0">
                <a:solidFill>
                  <a:srgbClr val="FFC000"/>
                </a:solidFill>
                <a:latin typeface="Century Gothic" panose="020B0502020202020204" pitchFamily="34" charset="0"/>
              </a:rPr>
              <a:t>               Our </a:t>
            </a:r>
            <a:r>
              <a:rPr lang="en-GB" altLang="en-US" sz="40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Autumn</a:t>
            </a:r>
            <a:r>
              <a:rPr lang="en-GB" altLang="en-US" sz="4000" b="1" dirty="0" smtClean="0">
                <a:solidFill>
                  <a:srgbClr val="FFC000"/>
                </a:solidFill>
                <a:latin typeface="Century Gothic" panose="020B0502020202020204" pitchFamily="34" charset="0"/>
              </a:rPr>
              <a:t> Leaderboard:</a:t>
            </a:r>
            <a:endParaRPr lang="en-GB" altLang="en-US" sz="4000" b="1" dirty="0">
              <a:solidFill>
                <a:srgbClr val="FFC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1707684" y="1153304"/>
            <a:ext cx="1637030" cy="295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b="1">
                <a:solidFill>
                  <a:srgbClr val="00B0F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3 Leaderboard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3833070" y="1153303"/>
            <a:ext cx="1658620" cy="295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b="1">
                <a:solidFill>
                  <a:srgbClr val="00B05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4 Leaderboard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5980046" y="1153303"/>
            <a:ext cx="1631950" cy="295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b="1">
                <a:solidFill>
                  <a:srgbClr val="FF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5 Leaderboard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8100352" y="1153303"/>
            <a:ext cx="1583690" cy="295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b="1">
                <a:solidFill>
                  <a:srgbClr val="7030A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6 Leaderboard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092311"/>
              </p:ext>
            </p:extLst>
          </p:nvPr>
        </p:nvGraphicFramePr>
        <p:xfrm>
          <a:off x="1602951" y="1694997"/>
          <a:ext cx="1846496" cy="43513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801">
                  <a:extLst>
                    <a:ext uri="{9D8B030D-6E8A-4147-A177-3AD203B41FA5}">
                      <a16:colId xmlns:a16="http://schemas.microsoft.com/office/drawing/2014/main" val="3007241218"/>
                    </a:ext>
                  </a:extLst>
                </a:gridCol>
                <a:gridCol w="1180588">
                  <a:extLst>
                    <a:ext uri="{9D8B030D-6E8A-4147-A177-3AD203B41FA5}">
                      <a16:colId xmlns:a16="http://schemas.microsoft.com/office/drawing/2014/main" val="2196347084"/>
                    </a:ext>
                  </a:extLst>
                </a:gridCol>
                <a:gridCol w="444107">
                  <a:extLst>
                    <a:ext uri="{9D8B030D-6E8A-4147-A177-3AD203B41FA5}">
                      <a16:colId xmlns:a16="http://schemas.microsoft.com/office/drawing/2014/main" val="1056100011"/>
                    </a:ext>
                  </a:extLst>
                </a:gridCol>
              </a:tblGrid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Name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Points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892362740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Grant M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84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102821388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2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Charlie H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778832376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Oscar H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925708647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4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David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37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34941990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           Mavis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33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032197793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6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Hansel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30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567087151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7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Andrii K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18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373611149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George R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10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595178442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9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Max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6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4126221633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10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Josh W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90869196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           Josh 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   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2755223545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12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          Willow L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     </a:t>
                      </a:r>
                      <a:r>
                        <a:rPr lang="en-GB" sz="900">
                          <a:effectLst/>
                        </a:rPr>
                        <a:t>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2977810277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3399835896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14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1253662937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2178591853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16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4219391408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17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3673299698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1628316372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19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3769804418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20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406619153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9114602"/>
              </p:ext>
            </p:extLst>
          </p:nvPr>
        </p:nvGraphicFramePr>
        <p:xfrm>
          <a:off x="3833070" y="1684933"/>
          <a:ext cx="1846496" cy="43513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801">
                  <a:extLst>
                    <a:ext uri="{9D8B030D-6E8A-4147-A177-3AD203B41FA5}">
                      <a16:colId xmlns:a16="http://schemas.microsoft.com/office/drawing/2014/main" val="649513825"/>
                    </a:ext>
                  </a:extLst>
                </a:gridCol>
                <a:gridCol w="1180588">
                  <a:extLst>
                    <a:ext uri="{9D8B030D-6E8A-4147-A177-3AD203B41FA5}">
                      <a16:colId xmlns:a16="http://schemas.microsoft.com/office/drawing/2014/main" val="2210642741"/>
                    </a:ext>
                  </a:extLst>
                </a:gridCol>
                <a:gridCol w="444107">
                  <a:extLst>
                    <a:ext uri="{9D8B030D-6E8A-4147-A177-3AD203B41FA5}">
                      <a16:colId xmlns:a16="http://schemas.microsoft.com/office/drawing/2014/main" val="1353460279"/>
                    </a:ext>
                  </a:extLst>
                </a:gridCol>
              </a:tblGrid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Name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Points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965317462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Aaron D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93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471121908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2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Rose C J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89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309561902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Luca C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89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3728957006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4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Olivia H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89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424807846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Nahla G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83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128579132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6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James R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80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285972332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7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          Harry A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78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3911369226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Gus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74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010054077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9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Jay 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65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397351381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10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Jackson L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420571366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Alifiya H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21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763376224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12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Keon B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13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706291581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Evelyn 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70516470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14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Thomas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689043925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Teagan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2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456964823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16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3744964883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17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        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1343376162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1649401402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19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408960449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20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2197062566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513936"/>
              </p:ext>
            </p:extLst>
          </p:nvPr>
        </p:nvGraphicFramePr>
        <p:xfrm>
          <a:off x="5872773" y="1684933"/>
          <a:ext cx="1846496" cy="43513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801">
                  <a:extLst>
                    <a:ext uri="{9D8B030D-6E8A-4147-A177-3AD203B41FA5}">
                      <a16:colId xmlns:a16="http://schemas.microsoft.com/office/drawing/2014/main" val="571202845"/>
                    </a:ext>
                  </a:extLst>
                </a:gridCol>
                <a:gridCol w="1180588">
                  <a:extLst>
                    <a:ext uri="{9D8B030D-6E8A-4147-A177-3AD203B41FA5}">
                      <a16:colId xmlns:a16="http://schemas.microsoft.com/office/drawing/2014/main" val="2132065494"/>
                    </a:ext>
                  </a:extLst>
                </a:gridCol>
                <a:gridCol w="444107">
                  <a:extLst>
                    <a:ext uri="{9D8B030D-6E8A-4147-A177-3AD203B41FA5}">
                      <a16:colId xmlns:a16="http://schemas.microsoft.com/office/drawing/2014/main" val="1008072843"/>
                    </a:ext>
                  </a:extLst>
                </a:gridCol>
              </a:tblGrid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Name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Points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2553235726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Elijah A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91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968031426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2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Lyla - Elyss P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88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522191585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Vineeth P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88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332043138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4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Ben H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81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923666155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Otis 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29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294710795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6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Leo M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21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060982258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7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Anvi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15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3985386487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Kai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11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4101123613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9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Joseph O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7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240287481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10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Lily D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7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961590687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Lily W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2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128633638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12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Priya G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4044981112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464599253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14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3605079568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404958304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16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018707110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17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2809833715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619627073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19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2922358182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20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344229555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417969"/>
              </p:ext>
            </p:extLst>
          </p:nvPr>
        </p:nvGraphicFramePr>
        <p:xfrm>
          <a:off x="7912476" y="1674869"/>
          <a:ext cx="1846496" cy="43513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801">
                  <a:extLst>
                    <a:ext uri="{9D8B030D-6E8A-4147-A177-3AD203B41FA5}">
                      <a16:colId xmlns:a16="http://schemas.microsoft.com/office/drawing/2014/main" val="1157279995"/>
                    </a:ext>
                  </a:extLst>
                </a:gridCol>
                <a:gridCol w="1180588">
                  <a:extLst>
                    <a:ext uri="{9D8B030D-6E8A-4147-A177-3AD203B41FA5}">
                      <a16:colId xmlns:a16="http://schemas.microsoft.com/office/drawing/2014/main" val="2072981527"/>
                    </a:ext>
                  </a:extLst>
                </a:gridCol>
                <a:gridCol w="444107">
                  <a:extLst>
                    <a:ext uri="{9D8B030D-6E8A-4147-A177-3AD203B41FA5}">
                      <a16:colId xmlns:a16="http://schemas.microsoft.com/office/drawing/2014/main" val="492415436"/>
                    </a:ext>
                  </a:extLst>
                </a:gridCol>
              </a:tblGrid>
              <a:tr h="21272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Name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Points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1110566549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Aaron G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91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376213670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2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Bella 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88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2919162938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Matilda G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79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4195532251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4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Myren P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15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567582655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Lily M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462892685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6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 anchor="ctr"/>
                </a:tc>
                <a:extLst>
                  <a:ext uri="{0D108BD9-81ED-4DB2-BD59-A6C34878D82A}">
                    <a16:rowId xmlns:a16="http://schemas.microsoft.com/office/drawing/2014/main" val="1617694833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7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1715459186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2675704149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9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2043478642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10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2719032201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256123756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12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3542292840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3658830180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14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4289580770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39591709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16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407412244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17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2932828163"/>
                  </a:ext>
                </a:extLst>
              </a:tr>
              <a:tr h="21272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18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3295717361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19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1318922360"/>
                  </a:ext>
                </a:extLst>
              </a:tr>
              <a:tr h="20113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20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42" marR="54442" marT="0" marB="0"/>
                </a:tc>
                <a:extLst>
                  <a:ext uri="{0D108BD9-81ED-4DB2-BD59-A6C34878D82A}">
                    <a16:rowId xmlns:a16="http://schemas.microsoft.com/office/drawing/2014/main" val="1099081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423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44662" y="6479282"/>
            <a:ext cx="3142207" cy="338554"/>
          </a:xfrm>
          <a:prstGeom prst="rect">
            <a:avLst/>
          </a:prstGeom>
          <a:solidFill>
            <a:schemeClr val="accent2"/>
          </a:solidFill>
          <a:ln>
            <a:solidFill>
              <a:srgbClr val="2E293B"/>
            </a:solidFill>
          </a:ln>
        </p:spPr>
        <p:txBody>
          <a:bodyPr wrap="none" rtlCol="0">
            <a:spAutoFit/>
          </a:bodyPr>
          <a:lstStyle/>
          <a:p>
            <a:r>
              <a:rPr lang="en-GB" sz="1600" dirty="0" smtClean="0">
                <a:latin typeface="Century Gothic" panose="020B0502020202020204" pitchFamily="34" charset="0"/>
              </a:rPr>
              <a:t>5 house points for every entry!</a:t>
            </a:r>
            <a:endParaRPr lang="en-GB" sz="1600" dirty="0">
              <a:latin typeface="Century Gothic" panose="020B0502020202020204" pitchFamily="34" charset="0"/>
            </a:endParaRPr>
          </a:p>
        </p:txBody>
      </p:sp>
      <p:sp>
        <p:nvSpPr>
          <p:cNvPr id="5" name="5-Point Star 4"/>
          <p:cNvSpPr/>
          <p:nvPr/>
        </p:nvSpPr>
        <p:spPr>
          <a:xfrm rot="376845">
            <a:off x="9102403" y="236601"/>
            <a:ext cx="3093991" cy="168883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There is a copy on the school website. </a:t>
            </a:r>
          </a:p>
          <a:p>
            <a:pPr algn="ctr"/>
            <a:r>
              <a:rPr lang="en-GB" sz="11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Return to Miss Lawrence by email (</a:t>
            </a:r>
            <a:r>
              <a:rPr lang="en-GB" sz="1100" dirty="0" err="1" smtClean="0">
                <a:solidFill>
                  <a:schemeClr val="tx1"/>
                </a:solidFill>
                <a:latin typeface="Century Gothic" panose="020B0502020202020204" pitchFamily="34" charset="0"/>
              </a:rPr>
              <a:t>potw</a:t>
            </a:r>
            <a:r>
              <a:rPr lang="en-GB" sz="11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one) or in person by end of day </a:t>
            </a:r>
            <a:r>
              <a:rPr lang="en-GB" sz="11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TUESDAY</a:t>
            </a:r>
            <a:r>
              <a:rPr lang="en-GB" sz="11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  <a:endParaRPr lang="en-GB" sz="11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982826" y="126813"/>
            <a:ext cx="3865880" cy="85356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FF"/>
            </a:solidFill>
            <a:prstDash val="lgDashDot"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solidFill>
                  <a:srgbClr val="0000FF"/>
                </a:solidFill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West </a:t>
            </a:r>
            <a:r>
              <a:rPr lang="en-GB" sz="2000" dirty="0" err="1">
                <a:solidFill>
                  <a:srgbClr val="0000FF"/>
                </a:solidFill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Byfleet</a:t>
            </a:r>
            <a:r>
              <a:rPr lang="en-GB" sz="2000" dirty="0">
                <a:solidFill>
                  <a:srgbClr val="0000FF"/>
                </a:solidFill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Junior School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 smtClean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Christmas Problems 1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 Box 29"/>
          <p:cNvSpPr txBox="1"/>
          <p:nvPr/>
        </p:nvSpPr>
        <p:spPr>
          <a:xfrm>
            <a:off x="401092" y="2403302"/>
            <a:ext cx="2450465" cy="657860"/>
          </a:xfrm>
          <a:prstGeom prst="rect">
            <a:avLst/>
          </a:prstGeom>
          <a:solidFill>
            <a:schemeClr val="lt1"/>
          </a:solidFill>
          <a:ln w="57150">
            <a:solidFill>
              <a:srgbClr val="0000FF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Christmas Presents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 Box 30"/>
          <p:cNvSpPr txBox="1"/>
          <p:nvPr/>
        </p:nvSpPr>
        <p:spPr>
          <a:xfrm>
            <a:off x="408712" y="3460160"/>
            <a:ext cx="2442845" cy="250126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Santa wants to give each of his six Elf helpers who work at his workshop 15 presents to thank them for all their hard work over Christmas.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How many presents will he need to buy? You must show your workings.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1141910" y="1731775"/>
            <a:ext cx="845820" cy="3911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Twinkl Cursive Unlooped"/>
                <a:ea typeface="Calibri" panose="020F0502020204030204" pitchFamily="34" charset="0"/>
                <a:cs typeface="Times New Roman" panose="02020603050405020304" pitchFamily="18" charset="0"/>
              </a:rPr>
              <a:t>4 Points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4717869" y="1698452"/>
            <a:ext cx="845820" cy="3911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200" b="1">
                <a:effectLst/>
                <a:latin typeface="Twinkl Cursive Unlooped"/>
                <a:ea typeface="Calibri" panose="020F0502020204030204" pitchFamily="34" charset="0"/>
                <a:cs typeface="Times New Roman" panose="02020603050405020304" pitchFamily="18" charset="0"/>
              </a:rPr>
              <a:t>6 points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Text Box 27"/>
          <p:cNvSpPr txBox="1"/>
          <p:nvPr/>
        </p:nvSpPr>
        <p:spPr>
          <a:xfrm>
            <a:off x="3788119" y="2300432"/>
            <a:ext cx="2698750" cy="760730"/>
          </a:xfrm>
          <a:prstGeom prst="rect">
            <a:avLst/>
          </a:prstGeom>
          <a:solidFill>
            <a:schemeClr val="lt1"/>
          </a:solidFill>
          <a:ln w="57150">
            <a:solidFill>
              <a:srgbClr val="0000FF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Christmas Tree Challenge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ext Box 28"/>
          <p:cNvSpPr txBox="1"/>
          <p:nvPr/>
        </p:nvSpPr>
        <p:spPr>
          <a:xfrm>
            <a:off x="3765894" y="3591604"/>
            <a:ext cx="2720975" cy="223837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Mum and Dad have put all the presents for their two children under two trees. There are 16 presents and there is an odd number under each tree.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How many presents could be under each tree?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are 8 possible answers. Can you find them all?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8416290" y="1731775"/>
            <a:ext cx="845820" cy="3911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>
                <a:solidFill>
                  <a:srgbClr val="000000"/>
                </a:solidFill>
                <a:effectLst/>
                <a:latin typeface="Twinkl Cursive Unlooped"/>
                <a:ea typeface="Calibri" panose="020F0502020204030204" pitchFamily="34" charset="0"/>
                <a:cs typeface="Times New Roman" panose="02020603050405020304" pitchFamily="18" charset="0"/>
              </a:rPr>
              <a:t>10 Points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Text Box 12"/>
          <p:cNvSpPr txBox="1"/>
          <p:nvPr/>
        </p:nvSpPr>
        <p:spPr>
          <a:xfrm>
            <a:off x="7482522" y="2403302"/>
            <a:ext cx="2713355" cy="548640"/>
          </a:xfrm>
          <a:prstGeom prst="rect">
            <a:avLst/>
          </a:prstGeom>
          <a:solidFill>
            <a:schemeClr val="lt1"/>
          </a:solidFill>
          <a:ln w="57150">
            <a:solidFill>
              <a:srgbClr val="0000FF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Santa’s Surprise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Text Box 14"/>
          <p:cNvSpPr txBox="1"/>
          <p:nvPr/>
        </p:nvSpPr>
        <p:spPr>
          <a:xfrm>
            <a:off x="7509036" y="3411758"/>
            <a:ext cx="2683510" cy="295465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6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Four children of the Holly family are getting ready to open their presents from Santa. They are Alex, Harry, Charlie and Sam. They receive a book, train, teddy bear and building blocks.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6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Use the clues to find out who received which represent and in what order.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6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Clue 1- The child who opened their present first received a book.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6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Clue 2-The child who opened their present last received a train.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6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Clue 3-Alex opened his present straight after the child who received the teddy bear.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6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Clue 4-Sam opened his present immediately before Charlie.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6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Clue 5- The four children were: the recipient of the teddy bear; Alex; the person who opened the present first and Harry.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90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75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92288" y="6252266"/>
            <a:ext cx="3142207" cy="338554"/>
          </a:xfrm>
          <a:prstGeom prst="rect">
            <a:avLst/>
          </a:prstGeom>
          <a:solidFill>
            <a:schemeClr val="accent2"/>
          </a:solidFill>
          <a:ln>
            <a:solidFill>
              <a:srgbClr val="2E293B"/>
            </a:solidFill>
          </a:ln>
        </p:spPr>
        <p:txBody>
          <a:bodyPr wrap="none" rtlCol="0">
            <a:spAutoFit/>
          </a:bodyPr>
          <a:lstStyle/>
          <a:p>
            <a:r>
              <a:rPr lang="en-GB" sz="1600" dirty="0" smtClean="0">
                <a:latin typeface="Century Gothic" panose="020B0502020202020204" pitchFamily="34" charset="0"/>
              </a:rPr>
              <a:t>5 house points for every entry!</a:t>
            </a:r>
            <a:endParaRPr lang="en-GB" sz="1600" dirty="0">
              <a:latin typeface="Century Gothic" panose="020B0502020202020204" pitchFamily="34" charset="0"/>
            </a:endParaRPr>
          </a:p>
        </p:txBody>
      </p:sp>
      <p:sp>
        <p:nvSpPr>
          <p:cNvPr id="5" name="5-Point Star 4"/>
          <p:cNvSpPr/>
          <p:nvPr/>
        </p:nvSpPr>
        <p:spPr>
          <a:xfrm rot="376845">
            <a:off x="9102403" y="236601"/>
            <a:ext cx="3093991" cy="168883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There is a copy on the school website. </a:t>
            </a:r>
          </a:p>
          <a:p>
            <a:pPr algn="ctr"/>
            <a:r>
              <a:rPr lang="en-GB" sz="11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Return to Miss Lawrence by email (</a:t>
            </a:r>
            <a:r>
              <a:rPr lang="en-GB" sz="1100" dirty="0" err="1" smtClean="0">
                <a:solidFill>
                  <a:schemeClr val="tx1"/>
                </a:solidFill>
                <a:latin typeface="Century Gothic" panose="020B0502020202020204" pitchFamily="34" charset="0"/>
              </a:rPr>
              <a:t>potw</a:t>
            </a:r>
            <a:r>
              <a:rPr lang="en-GB" sz="11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one) or in person by end of day </a:t>
            </a:r>
            <a:r>
              <a:rPr lang="en-GB" sz="11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WEDNESDAY 3</a:t>
            </a:r>
            <a:r>
              <a:rPr lang="en-GB" sz="1100" b="1" baseline="30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RD</a:t>
            </a:r>
            <a:r>
              <a:rPr lang="en-GB" sz="11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January</a:t>
            </a:r>
            <a:endParaRPr lang="en-GB" sz="11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968615" y="208183"/>
            <a:ext cx="3865880" cy="85356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FF"/>
            </a:solidFill>
            <a:prstDash val="lgDashDot"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solidFill>
                  <a:srgbClr val="0000FF"/>
                </a:solidFill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West </a:t>
            </a:r>
            <a:r>
              <a:rPr lang="en-GB" sz="2000" dirty="0" err="1">
                <a:solidFill>
                  <a:srgbClr val="0000FF"/>
                </a:solidFill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Byfleet</a:t>
            </a:r>
            <a:r>
              <a:rPr lang="en-GB" sz="2000" dirty="0">
                <a:solidFill>
                  <a:srgbClr val="0000FF"/>
                </a:solidFill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Junior School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 smtClean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Christmas Problems 2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1141910" y="1731775"/>
            <a:ext cx="845820" cy="3911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Twinkl Cursive Unlooped"/>
                <a:ea typeface="Calibri" panose="020F0502020204030204" pitchFamily="34" charset="0"/>
                <a:cs typeface="Times New Roman" panose="02020603050405020304" pitchFamily="18" charset="0"/>
              </a:rPr>
              <a:t>4 Points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4717869" y="1698452"/>
            <a:ext cx="845820" cy="3911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200" b="1">
                <a:effectLst/>
                <a:latin typeface="Twinkl Cursive Unlooped"/>
                <a:ea typeface="Calibri" panose="020F0502020204030204" pitchFamily="34" charset="0"/>
                <a:cs typeface="Times New Roman" panose="02020603050405020304" pitchFamily="18" charset="0"/>
              </a:rPr>
              <a:t>6 points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8416290" y="1731775"/>
            <a:ext cx="845820" cy="3911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>
                <a:solidFill>
                  <a:srgbClr val="000000"/>
                </a:solidFill>
                <a:effectLst/>
                <a:latin typeface="Twinkl Cursive Unlooped"/>
                <a:ea typeface="Calibri" panose="020F0502020204030204" pitchFamily="34" charset="0"/>
                <a:cs typeface="Times New Roman" panose="02020603050405020304" pitchFamily="18" charset="0"/>
              </a:rPr>
              <a:t>10 Points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 Box 198"/>
          <p:cNvSpPr txBox="1"/>
          <p:nvPr/>
        </p:nvSpPr>
        <p:spPr>
          <a:xfrm>
            <a:off x="552958" y="2344674"/>
            <a:ext cx="2618740" cy="358140"/>
          </a:xfrm>
          <a:prstGeom prst="rect">
            <a:avLst/>
          </a:prstGeom>
          <a:solidFill>
            <a:schemeClr val="lt1"/>
          </a:solidFill>
          <a:ln w="57150">
            <a:solidFill>
              <a:srgbClr val="0000FF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000" b="1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Christmas Square 1 Challenge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199"/>
          <p:cNvSpPr txBox="1"/>
          <p:nvPr/>
        </p:nvSpPr>
        <p:spPr>
          <a:xfrm>
            <a:off x="4335281" y="2337054"/>
            <a:ext cx="2456815" cy="365760"/>
          </a:xfrm>
          <a:prstGeom prst="rect">
            <a:avLst/>
          </a:prstGeom>
          <a:solidFill>
            <a:schemeClr val="lt1"/>
          </a:solidFill>
          <a:ln w="57150">
            <a:solidFill>
              <a:srgbClr val="0000FF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000" b="1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Christmas Square 2 Challenge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 Box 200"/>
          <p:cNvSpPr txBox="1"/>
          <p:nvPr/>
        </p:nvSpPr>
        <p:spPr>
          <a:xfrm>
            <a:off x="7610792" y="2344674"/>
            <a:ext cx="2456815" cy="365760"/>
          </a:xfrm>
          <a:prstGeom prst="rect">
            <a:avLst/>
          </a:prstGeom>
          <a:solidFill>
            <a:sysClr val="window" lastClr="FFFFFF"/>
          </a:solidFill>
          <a:ln w="57150">
            <a:solidFill>
              <a:srgbClr val="0000FF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000" b="1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Christmas Word Challenge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7" name="Picture 26"/>
          <p:cNvPicPr/>
          <p:nvPr/>
        </p:nvPicPr>
        <p:blipFill>
          <a:blip r:embed="rId2"/>
          <a:stretch>
            <a:fillRect/>
          </a:stretch>
        </p:blipFill>
        <p:spPr>
          <a:xfrm>
            <a:off x="635815" y="2744724"/>
            <a:ext cx="1858010" cy="1557655"/>
          </a:xfrm>
          <a:prstGeom prst="rect">
            <a:avLst/>
          </a:prstGeom>
        </p:spPr>
      </p:pic>
      <p:pic>
        <p:nvPicPr>
          <p:cNvPr id="28" name="Picture 27"/>
          <p:cNvPicPr/>
          <p:nvPr/>
        </p:nvPicPr>
        <p:blipFill>
          <a:blip r:embed="rId3"/>
          <a:stretch>
            <a:fillRect/>
          </a:stretch>
        </p:blipFill>
        <p:spPr>
          <a:xfrm>
            <a:off x="266876" y="4524502"/>
            <a:ext cx="2729230" cy="881380"/>
          </a:xfrm>
          <a:prstGeom prst="rect">
            <a:avLst/>
          </a:prstGeom>
        </p:spPr>
      </p:pic>
      <p:pic>
        <p:nvPicPr>
          <p:cNvPr id="29" name="Picture 28"/>
          <p:cNvPicPr/>
          <p:nvPr/>
        </p:nvPicPr>
        <p:blipFill>
          <a:blip r:embed="rId4"/>
          <a:stretch>
            <a:fillRect/>
          </a:stretch>
        </p:blipFill>
        <p:spPr>
          <a:xfrm>
            <a:off x="5015365" y="2807684"/>
            <a:ext cx="1096645" cy="994410"/>
          </a:xfrm>
          <a:prstGeom prst="rect">
            <a:avLst/>
          </a:prstGeom>
        </p:spPr>
      </p:pic>
      <p:pic>
        <p:nvPicPr>
          <p:cNvPr id="30" name="Picture 29"/>
          <p:cNvPicPr/>
          <p:nvPr/>
        </p:nvPicPr>
        <p:blipFill>
          <a:blip r:embed="rId5"/>
          <a:stretch>
            <a:fillRect/>
          </a:stretch>
        </p:blipFill>
        <p:spPr>
          <a:xfrm>
            <a:off x="4274956" y="4524502"/>
            <a:ext cx="2517140" cy="851535"/>
          </a:xfrm>
          <a:prstGeom prst="rect">
            <a:avLst/>
          </a:prstGeom>
        </p:spPr>
      </p:pic>
      <p:pic>
        <p:nvPicPr>
          <p:cNvPr id="31" name="Picture 30"/>
          <p:cNvPicPr/>
          <p:nvPr/>
        </p:nvPicPr>
        <p:blipFill>
          <a:blip r:embed="rId6"/>
          <a:stretch>
            <a:fillRect/>
          </a:stretch>
        </p:blipFill>
        <p:spPr>
          <a:xfrm>
            <a:off x="7671117" y="2965496"/>
            <a:ext cx="2396490" cy="650875"/>
          </a:xfrm>
          <a:prstGeom prst="rect">
            <a:avLst/>
          </a:prstGeom>
        </p:spPr>
      </p:pic>
      <p:pic>
        <p:nvPicPr>
          <p:cNvPr id="32" name="Picture 31"/>
          <p:cNvPicPr/>
          <p:nvPr/>
        </p:nvPicPr>
        <p:blipFill>
          <a:blip r:embed="rId7"/>
          <a:stretch>
            <a:fillRect/>
          </a:stretch>
        </p:blipFill>
        <p:spPr>
          <a:xfrm>
            <a:off x="7671117" y="3983164"/>
            <a:ext cx="2465705" cy="108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87680" y="106680"/>
            <a:ext cx="11049000" cy="6629400"/>
            <a:chOff x="487680" y="106680"/>
            <a:chExt cx="11049000" cy="6629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7680" y="106680"/>
              <a:ext cx="11049000" cy="6629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9753600" y="6065520"/>
              <a:ext cx="1783080" cy="670560"/>
            </a:xfrm>
            <a:prstGeom prst="rect">
              <a:avLst/>
            </a:prstGeom>
            <a:solidFill>
              <a:srgbClr val="322A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9464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87680" y="106680"/>
            <a:ext cx="11049000" cy="6629400"/>
            <a:chOff x="487680" y="106680"/>
            <a:chExt cx="11049000" cy="6629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7680" y="106680"/>
              <a:ext cx="11049000" cy="6629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9753600" y="6065520"/>
              <a:ext cx="1783080" cy="670560"/>
            </a:xfrm>
            <a:prstGeom prst="rect">
              <a:avLst/>
            </a:prstGeom>
            <a:solidFill>
              <a:srgbClr val="322A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222516"/>
              </p:ext>
            </p:extLst>
          </p:nvPr>
        </p:nvGraphicFramePr>
        <p:xfrm>
          <a:off x="3702858" y="3291840"/>
          <a:ext cx="4809375" cy="277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5353">
                  <a:extLst>
                    <a:ext uri="{9D8B030D-6E8A-4147-A177-3AD203B41FA5}">
                      <a16:colId xmlns:a16="http://schemas.microsoft.com/office/drawing/2014/main" val="3950424522"/>
                    </a:ext>
                  </a:extLst>
                </a:gridCol>
                <a:gridCol w="3084022">
                  <a:extLst>
                    <a:ext uri="{9D8B030D-6E8A-4147-A177-3AD203B41FA5}">
                      <a16:colId xmlns:a16="http://schemas.microsoft.com/office/drawing/2014/main" val="2672240578"/>
                    </a:ext>
                  </a:extLst>
                </a:gridCol>
              </a:tblGrid>
              <a:tr h="36148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Year Group</a:t>
                      </a:r>
                      <a:endParaRPr lang="en-GB" sz="24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Accuracy</a:t>
                      </a:r>
                      <a:endParaRPr lang="en-GB" sz="24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382777"/>
                  </a:ext>
                </a:extLst>
              </a:tr>
              <a:tr h="361481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rgbClr val="FFFF00"/>
                          </a:solidFill>
                        </a:rPr>
                        <a:t>Year 6</a:t>
                      </a:r>
                      <a:endParaRPr lang="en-GB" sz="32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rgbClr val="FF0000"/>
                          </a:solidFill>
                        </a:rPr>
                        <a:t>92.89%</a:t>
                      </a:r>
                      <a:endParaRPr lang="en-GB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5574005"/>
                  </a:ext>
                </a:extLst>
              </a:tr>
              <a:tr h="361481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FF00"/>
                          </a:solidFill>
                        </a:rPr>
                        <a:t>Year 3</a:t>
                      </a:r>
                      <a:endParaRPr lang="en-GB" sz="32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0000"/>
                          </a:solidFill>
                        </a:rPr>
                        <a:t>92.65</a:t>
                      </a:r>
                      <a:r>
                        <a:rPr lang="en-GB" sz="32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3200" dirty="0" smtClean="0">
                          <a:solidFill>
                            <a:srgbClr val="FF0000"/>
                          </a:solidFill>
                        </a:rPr>
                        <a:t>%</a:t>
                      </a:r>
                      <a:endParaRPr lang="en-GB" sz="3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6467157"/>
                  </a:ext>
                </a:extLst>
              </a:tr>
              <a:tr h="361481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FF00"/>
                          </a:solidFill>
                        </a:rPr>
                        <a:t>Year 5</a:t>
                      </a:r>
                      <a:endParaRPr lang="en-GB" sz="32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00B050"/>
                          </a:solidFill>
                        </a:rPr>
                        <a:t>90.26 %</a:t>
                      </a:r>
                      <a:endParaRPr lang="en-GB" sz="320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1857423"/>
                  </a:ext>
                </a:extLst>
              </a:tr>
              <a:tr h="361481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FF00"/>
                          </a:solidFill>
                        </a:rPr>
                        <a:t>Year 4</a:t>
                      </a:r>
                      <a:endParaRPr lang="en-GB" sz="32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00B050"/>
                          </a:solidFill>
                        </a:rPr>
                        <a:t>89.42%</a:t>
                      </a:r>
                      <a:endParaRPr lang="en-GB" sz="320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8748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48146" y="1903616"/>
            <a:ext cx="3253519" cy="52322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FFFF00"/>
                </a:solidFill>
              </a:rPr>
              <a:t>Year Group Accuracy</a:t>
            </a:r>
          </a:p>
        </p:txBody>
      </p:sp>
    </p:spTree>
    <p:extLst>
      <p:ext uri="{BB962C8B-B14F-4D97-AF65-F5344CB8AC3E}">
        <p14:creationId xmlns:p14="http://schemas.microsoft.com/office/powerpoint/2010/main" val="319022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545869" y="228600"/>
            <a:ext cx="11049000" cy="6629400"/>
            <a:chOff x="487680" y="106680"/>
            <a:chExt cx="11049000" cy="6629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7680" y="106680"/>
              <a:ext cx="11049000" cy="6629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9753600" y="6065520"/>
              <a:ext cx="1783080" cy="670560"/>
            </a:xfrm>
            <a:prstGeom prst="rect">
              <a:avLst/>
            </a:prstGeom>
            <a:solidFill>
              <a:srgbClr val="322A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861336"/>
              </p:ext>
            </p:extLst>
          </p:nvPr>
        </p:nvGraphicFramePr>
        <p:xfrm>
          <a:off x="689957" y="1878675"/>
          <a:ext cx="3533141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7507">
                  <a:extLst>
                    <a:ext uri="{9D8B030D-6E8A-4147-A177-3AD203B41FA5}">
                      <a16:colId xmlns:a16="http://schemas.microsoft.com/office/drawing/2014/main" val="3950424522"/>
                    </a:ext>
                  </a:extLst>
                </a:gridCol>
                <a:gridCol w="2265634">
                  <a:extLst>
                    <a:ext uri="{9D8B030D-6E8A-4147-A177-3AD203B41FA5}">
                      <a16:colId xmlns:a16="http://schemas.microsoft.com/office/drawing/2014/main" val="2672240578"/>
                    </a:ext>
                  </a:extLst>
                </a:gridCol>
              </a:tblGrid>
              <a:tr h="38503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Year 3</a:t>
                      </a:r>
                      <a:endParaRPr lang="en-GB" sz="24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Active Players</a:t>
                      </a:r>
                      <a:endParaRPr lang="en-GB" sz="24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382777"/>
                  </a:ext>
                </a:extLst>
              </a:tr>
              <a:tr h="48771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FFFF00"/>
                          </a:solidFill>
                        </a:rPr>
                        <a:t>Kew</a:t>
                      </a:r>
                      <a:endParaRPr lang="en-GB" sz="16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rgbClr val="FFFF00"/>
                          </a:solidFill>
                        </a:rPr>
                        <a:t>75%</a:t>
                      </a:r>
                      <a:endParaRPr lang="en-GB" sz="3200" b="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5574005"/>
                  </a:ext>
                </a:extLst>
              </a:tr>
              <a:tr h="48771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FFFF00"/>
                          </a:solidFill>
                        </a:rPr>
                        <a:t>Eden</a:t>
                      </a:r>
                      <a:endParaRPr lang="en-GB" sz="16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FF00"/>
                          </a:solidFill>
                        </a:rPr>
                        <a:t>62%</a:t>
                      </a:r>
                      <a:endParaRPr lang="en-GB" sz="3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6467157"/>
                  </a:ext>
                </a:extLst>
              </a:tr>
              <a:tr h="4877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 smtClean="0">
                          <a:solidFill>
                            <a:srgbClr val="FFFF00"/>
                          </a:solidFill>
                        </a:rPr>
                        <a:t>Tate</a:t>
                      </a:r>
                      <a:endParaRPr lang="en-GB" sz="16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FF00"/>
                          </a:solidFill>
                        </a:rPr>
                        <a:t>43%</a:t>
                      </a:r>
                      <a:endParaRPr lang="en-GB" sz="3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185742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48146" y="673332"/>
            <a:ext cx="2259978" cy="52322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FFFF00"/>
                </a:solidFill>
              </a:rPr>
              <a:t>Active Players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6156614"/>
              </p:ext>
            </p:extLst>
          </p:nvPr>
        </p:nvGraphicFramePr>
        <p:xfrm>
          <a:off x="689956" y="4231177"/>
          <a:ext cx="3533141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7507">
                  <a:extLst>
                    <a:ext uri="{9D8B030D-6E8A-4147-A177-3AD203B41FA5}">
                      <a16:colId xmlns:a16="http://schemas.microsoft.com/office/drawing/2014/main" val="3950424522"/>
                    </a:ext>
                  </a:extLst>
                </a:gridCol>
                <a:gridCol w="2265634">
                  <a:extLst>
                    <a:ext uri="{9D8B030D-6E8A-4147-A177-3AD203B41FA5}">
                      <a16:colId xmlns:a16="http://schemas.microsoft.com/office/drawing/2014/main" val="2672240578"/>
                    </a:ext>
                  </a:extLst>
                </a:gridCol>
              </a:tblGrid>
              <a:tr h="38503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Year 4</a:t>
                      </a:r>
                      <a:endParaRPr lang="en-GB" sz="24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Active Players</a:t>
                      </a:r>
                      <a:endParaRPr lang="en-GB" sz="24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382777"/>
                  </a:ext>
                </a:extLst>
              </a:tr>
              <a:tr h="48771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FFFF00"/>
                          </a:solidFill>
                        </a:rPr>
                        <a:t>Darwin</a:t>
                      </a:r>
                      <a:endParaRPr lang="en-GB" sz="16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rgbClr val="FFFF00"/>
                          </a:solidFill>
                        </a:rPr>
                        <a:t>83%</a:t>
                      </a:r>
                      <a:endParaRPr lang="en-GB" sz="3200" b="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5574005"/>
                  </a:ext>
                </a:extLst>
              </a:tr>
              <a:tr h="48771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FFFF00"/>
                          </a:solidFill>
                        </a:rPr>
                        <a:t>Nightingale</a:t>
                      </a:r>
                      <a:endParaRPr lang="en-GB" sz="16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FF00"/>
                          </a:solidFill>
                        </a:rPr>
                        <a:t>69%</a:t>
                      </a:r>
                      <a:endParaRPr lang="en-GB" sz="3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6467157"/>
                  </a:ext>
                </a:extLst>
              </a:tr>
              <a:tr h="48771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FFFF00"/>
                          </a:solidFill>
                        </a:rPr>
                        <a:t>Shakespeare</a:t>
                      </a:r>
                      <a:endParaRPr lang="en-GB" sz="16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FF00"/>
                          </a:solidFill>
                        </a:rPr>
                        <a:t>65%</a:t>
                      </a:r>
                      <a:endParaRPr lang="en-GB" sz="3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1857423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8508836"/>
              </p:ext>
            </p:extLst>
          </p:nvPr>
        </p:nvGraphicFramePr>
        <p:xfrm>
          <a:off x="7872156" y="1878675"/>
          <a:ext cx="3533141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7507">
                  <a:extLst>
                    <a:ext uri="{9D8B030D-6E8A-4147-A177-3AD203B41FA5}">
                      <a16:colId xmlns:a16="http://schemas.microsoft.com/office/drawing/2014/main" val="3950424522"/>
                    </a:ext>
                  </a:extLst>
                </a:gridCol>
                <a:gridCol w="2265634">
                  <a:extLst>
                    <a:ext uri="{9D8B030D-6E8A-4147-A177-3AD203B41FA5}">
                      <a16:colId xmlns:a16="http://schemas.microsoft.com/office/drawing/2014/main" val="2672240578"/>
                    </a:ext>
                  </a:extLst>
                </a:gridCol>
              </a:tblGrid>
              <a:tr h="38503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Year 5</a:t>
                      </a:r>
                      <a:endParaRPr lang="en-GB" sz="24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Active Players</a:t>
                      </a:r>
                      <a:endParaRPr lang="en-GB" sz="24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382777"/>
                  </a:ext>
                </a:extLst>
              </a:tr>
              <a:tr h="4877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 smtClean="0">
                          <a:solidFill>
                            <a:srgbClr val="FFFF00"/>
                          </a:solidFill>
                        </a:rPr>
                        <a:t>Franklin</a:t>
                      </a:r>
                      <a:endParaRPr lang="en-GB" sz="16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rgbClr val="FFFF00"/>
                          </a:solidFill>
                        </a:rPr>
                        <a:t>100%</a:t>
                      </a:r>
                      <a:endParaRPr lang="en-GB" sz="3200" b="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5574005"/>
                  </a:ext>
                </a:extLst>
              </a:tr>
              <a:tr h="4877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 smtClean="0">
                          <a:solidFill>
                            <a:srgbClr val="FFFF00"/>
                          </a:solidFill>
                        </a:rPr>
                        <a:t>Curie</a:t>
                      </a:r>
                      <a:endParaRPr lang="en-GB" sz="16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FF00"/>
                          </a:solidFill>
                        </a:rPr>
                        <a:t>93%</a:t>
                      </a:r>
                      <a:endParaRPr lang="en-GB" sz="3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6467157"/>
                  </a:ext>
                </a:extLst>
              </a:tr>
              <a:tr h="48771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FFFF00"/>
                          </a:solidFill>
                        </a:rPr>
                        <a:t>Lonsdale</a:t>
                      </a:r>
                      <a:endParaRPr lang="en-GB" sz="16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FF00"/>
                          </a:solidFill>
                        </a:rPr>
                        <a:t>90%</a:t>
                      </a:r>
                      <a:endParaRPr lang="en-GB" sz="3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1857423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3052480"/>
              </p:ext>
            </p:extLst>
          </p:nvPr>
        </p:nvGraphicFramePr>
        <p:xfrm>
          <a:off x="7872155" y="4231177"/>
          <a:ext cx="3533141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7507">
                  <a:extLst>
                    <a:ext uri="{9D8B030D-6E8A-4147-A177-3AD203B41FA5}">
                      <a16:colId xmlns:a16="http://schemas.microsoft.com/office/drawing/2014/main" val="3950424522"/>
                    </a:ext>
                  </a:extLst>
                </a:gridCol>
                <a:gridCol w="2265634">
                  <a:extLst>
                    <a:ext uri="{9D8B030D-6E8A-4147-A177-3AD203B41FA5}">
                      <a16:colId xmlns:a16="http://schemas.microsoft.com/office/drawing/2014/main" val="2672240578"/>
                    </a:ext>
                  </a:extLst>
                </a:gridCol>
              </a:tblGrid>
              <a:tr h="38503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Year 6</a:t>
                      </a:r>
                      <a:endParaRPr lang="en-GB" sz="24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Active Players</a:t>
                      </a:r>
                      <a:endParaRPr lang="en-GB" sz="24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382777"/>
                  </a:ext>
                </a:extLst>
              </a:tr>
              <a:tr h="4877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 smtClean="0">
                          <a:solidFill>
                            <a:srgbClr val="FFFF00"/>
                          </a:solidFill>
                        </a:rPr>
                        <a:t>Snowdon</a:t>
                      </a:r>
                      <a:endParaRPr lang="en-GB" sz="16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rgbClr val="FFFF00"/>
                          </a:solidFill>
                        </a:rPr>
                        <a:t>72%</a:t>
                      </a:r>
                      <a:endParaRPr lang="en-GB" sz="3200" b="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5574005"/>
                  </a:ext>
                </a:extLst>
              </a:tr>
              <a:tr h="48771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rgbClr val="FFFF00"/>
                          </a:solidFill>
                        </a:rPr>
                        <a:t>Aviemore</a:t>
                      </a:r>
                      <a:endParaRPr lang="en-GB" sz="16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FF00"/>
                          </a:solidFill>
                        </a:rPr>
                        <a:t>67%</a:t>
                      </a:r>
                      <a:endParaRPr lang="en-GB" sz="3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6467157"/>
                  </a:ext>
                </a:extLst>
              </a:tr>
              <a:tr h="48771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FFFF00"/>
                          </a:solidFill>
                        </a:rPr>
                        <a:t>Windermere</a:t>
                      </a:r>
                      <a:endParaRPr lang="en-GB" sz="16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FF00"/>
                          </a:solidFill>
                        </a:rPr>
                        <a:t>42%</a:t>
                      </a:r>
                      <a:endParaRPr lang="en-GB" sz="3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18574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60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545869" y="228600"/>
            <a:ext cx="11049000" cy="6629400"/>
            <a:chOff x="487680" y="106680"/>
            <a:chExt cx="11049000" cy="6629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7680" y="106680"/>
              <a:ext cx="11049000" cy="6629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9753600" y="6065520"/>
              <a:ext cx="1783080" cy="670560"/>
            </a:xfrm>
            <a:prstGeom prst="rect">
              <a:avLst/>
            </a:prstGeom>
            <a:solidFill>
              <a:srgbClr val="322A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748146" y="673332"/>
            <a:ext cx="2231701" cy="95410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FFFF00"/>
                </a:solidFill>
              </a:rPr>
              <a:t>Whole School</a:t>
            </a:r>
          </a:p>
          <a:p>
            <a:r>
              <a:rPr lang="en-GB" sz="2800" b="1" dirty="0" smtClean="0">
                <a:solidFill>
                  <a:srgbClr val="FFFF00"/>
                </a:solidFill>
              </a:rPr>
              <a:t>Total Minutes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7643" y="2778722"/>
            <a:ext cx="7634271" cy="387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1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74914" y="152400"/>
            <a:ext cx="10972801" cy="6583681"/>
            <a:chOff x="431074" y="91440"/>
            <a:chExt cx="10972801" cy="658368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1074" y="91440"/>
              <a:ext cx="10972801" cy="658368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9723120" y="6141720"/>
              <a:ext cx="1680755" cy="533401"/>
            </a:xfrm>
            <a:prstGeom prst="rect">
              <a:avLst/>
            </a:prstGeom>
            <a:solidFill>
              <a:srgbClr val="322A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967445" y="304801"/>
            <a:ext cx="6387737" cy="2246769"/>
          </a:xfrm>
          <a:prstGeom prst="rect">
            <a:avLst/>
          </a:prstGeom>
          <a:solidFill>
            <a:srgbClr val="572D6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Top 3 pupils based on…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‘The most correct answers over the last 7 days’ 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out of everyone in 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Year 3</a:t>
            </a:r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are…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7375" t="71250" r="25500"/>
          <a:stretch/>
        </p:blipFill>
        <p:spPr>
          <a:xfrm>
            <a:off x="6964680" y="4709159"/>
            <a:ext cx="2012233" cy="20269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4500" t="65878" r="59000" b="5000"/>
          <a:stretch/>
        </p:blipFill>
        <p:spPr>
          <a:xfrm>
            <a:off x="3348434" y="4541519"/>
            <a:ext cx="1890888" cy="20024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41375" t="50208" r="42625" b="20416"/>
          <a:stretch/>
        </p:blipFill>
        <p:spPr>
          <a:xfrm>
            <a:off x="5044440" y="3444240"/>
            <a:ext cx="1950720" cy="21488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26528" y="3030199"/>
            <a:ext cx="11929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Andrii</a:t>
            </a:r>
            <a:r>
              <a:rPr lang="en-GB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K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12842" y="4547394"/>
            <a:ext cx="1196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Oliver B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6598" y="3889214"/>
            <a:ext cx="11528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Chase L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994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05543" y="152399"/>
            <a:ext cx="10972801" cy="6583681"/>
            <a:chOff x="431074" y="91440"/>
            <a:chExt cx="10972801" cy="658368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1074" y="91440"/>
              <a:ext cx="10972801" cy="658368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9723120" y="6141720"/>
              <a:ext cx="1680755" cy="533401"/>
            </a:xfrm>
            <a:prstGeom prst="rect">
              <a:avLst/>
            </a:prstGeom>
            <a:solidFill>
              <a:srgbClr val="322A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967445" y="304801"/>
            <a:ext cx="6387737" cy="2246769"/>
          </a:xfrm>
          <a:prstGeom prst="rect">
            <a:avLst/>
          </a:prstGeom>
          <a:solidFill>
            <a:srgbClr val="572D6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Top 3 pupils based on…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‘Biggest improvement in accuracy over the last week’ 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out of everyone in 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Year 3</a:t>
            </a:r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are…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7375" t="71250" r="25500"/>
          <a:stretch/>
        </p:blipFill>
        <p:spPr>
          <a:xfrm>
            <a:off x="6964680" y="4709159"/>
            <a:ext cx="2012233" cy="20269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4500" t="65878" r="59000" b="5000"/>
          <a:stretch/>
        </p:blipFill>
        <p:spPr>
          <a:xfrm>
            <a:off x="3348434" y="4541519"/>
            <a:ext cx="1890888" cy="20024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41375" t="50208" r="42625" b="20416"/>
          <a:stretch/>
        </p:blipFill>
        <p:spPr>
          <a:xfrm>
            <a:off x="5044440" y="3444240"/>
            <a:ext cx="1950720" cy="214884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970796" y="4541519"/>
            <a:ext cx="14029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Charles H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02596" y="3949286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60430" y="3028565"/>
            <a:ext cx="1066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Rose O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02596" y="3909824"/>
            <a:ext cx="9973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Hansel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110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9852" y="152399"/>
            <a:ext cx="10972801" cy="6583681"/>
            <a:chOff x="431074" y="91440"/>
            <a:chExt cx="10972801" cy="658368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1074" y="91440"/>
              <a:ext cx="10972801" cy="658368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9723120" y="6141720"/>
              <a:ext cx="1680755" cy="533401"/>
            </a:xfrm>
            <a:prstGeom prst="rect">
              <a:avLst/>
            </a:prstGeom>
            <a:solidFill>
              <a:srgbClr val="322A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967445" y="304801"/>
            <a:ext cx="6387737" cy="2246769"/>
          </a:xfrm>
          <a:prstGeom prst="rect">
            <a:avLst/>
          </a:prstGeom>
          <a:solidFill>
            <a:srgbClr val="572D6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Top 3 pupils based on…</a:t>
            </a:r>
          </a:p>
          <a:p>
            <a:pPr algn="ctr"/>
            <a:r>
              <a:rPr lang="en-GB" sz="2800" dirty="0">
                <a:solidFill>
                  <a:srgbClr val="FFFF00"/>
                </a:solidFill>
                <a:latin typeface="Comic Sans MS" panose="030F0702030302020204" pitchFamily="66" charset="0"/>
              </a:rPr>
              <a:t>‘The most correct answers over the last 7 days’ 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out of everyone in 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Year 4</a:t>
            </a:r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are…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7375" t="71250" r="25500"/>
          <a:stretch/>
        </p:blipFill>
        <p:spPr>
          <a:xfrm>
            <a:off x="6964680" y="4709159"/>
            <a:ext cx="2012233" cy="20269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4500" t="65878" r="59000" b="5000"/>
          <a:stretch/>
        </p:blipFill>
        <p:spPr>
          <a:xfrm>
            <a:off x="3348434" y="4541519"/>
            <a:ext cx="1890888" cy="20024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41375" t="50208" r="42625" b="20416"/>
          <a:stretch/>
        </p:blipFill>
        <p:spPr>
          <a:xfrm>
            <a:off x="5044440" y="3444240"/>
            <a:ext cx="1950720" cy="21488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19855" y="3074908"/>
            <a:ext cx="17908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Sebastian G 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712068" y="4413289"/>
            <a:ext cx="14093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Thomas A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53086" y="3949287"/>
            <a:ext cx="1005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Gustav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613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74914" y="152400"/>
            <a:ext cx="10972801" cy="6583681"/>
            <a:chOff x="431074" y="91440"/>
            <a:chExt cx="10972801" cy="658368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1074" y="91440"/>
              <a:ext cx="10972801" cy="658368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9723120" y="6141720"/>
              <a:ext cx="1680755" cy="533401"/>
            </a:xfrm>
            <a:prstGeom prst="rect">
              <a:avLst/>
            </a:prstGeom>
            <a:solidFill>
              <a:srgbClr val="322A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967445" y="304801"/>
            <a:ext cx="6387737" cy="2246769"/>
          </a:xfrm>
          <a:prstGeom prst="rect">
            <a:avLst/>
          </a:prstGeom>
          <a:solidFill>
            <a:srgbClr val="572D6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Top 3 pupils based on…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‘Biggest improvement in accuracy over the last week’ 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out of everyone in 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Year 4</a:t>
            </a:r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are…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7375" t="71250" r="25500"/>
          <a:stretch/>
        </p:blipFill>
        <p:spPr>
          <a:xfrm>
            <a:off x="6964680" y="4709159"/>
            <a:ext cx="2012233" cy="20269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4500" t="65878" r="59000" b="5000"/>
          <a:stretch/>
        </p:blipFill>
        <p:spPr>
          <a:xfrm>
            <a:off x="3348434" y="4541519"/>
            <a:ext cx="1890888" cy="20024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41375" t="50208" r="42625" b="20416"/>
          <a:stretch/>
        </p:blipFill>
        <p:spPr>
          <a:xfrm>
            <a:off x="5044440" y="3444240"/>
            <a:ext cx="1950720" cy="21488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33128" y="3044130"/>
            <a:ext cx="9733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Evie T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54405" y="4541519"/>
            <a:ext cx="13276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George S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99205" y="4043660"/>
            <a:ext cx="14638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Edward W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50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48789" y="152399"/>
            <a:ext cx="10972801" cy="6583681"/>
            <a:chOff x="431074" y="91440"/>
            <a:chExt cx="10972801" cy="658368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1074" y="91440"/>
              <a:ext cx="10972801" cy="658368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9723120" y="6141720"/>
              <a:ext cx="1680755" cy="533401"/>
            </a:xfrm>
            <a:prstGeom prst="rect">
              <a:avLst/>
            </a:prstGeom>
            <a:solidFill>
              <a:srgbClr val="322A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967445" y="304801"/>
            <a:ext cx="6387737" cy="2246769"/>
          </a:xfrm>
          <a:prstGeom prst="rect">
            <a:avLst/>
          </a:prstGeom>
          <a:solidFill>
            <a:srgbClr val="572D6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Top 3 pupils based on…</a:t>
            </a:r>
          </a:p>
          <a:p>
            <a:pPr algn="ctr"/>
            <a:r>
              <a:rPr lang="en-GB" sz="2800" dirty="0">
                <a:solidFill>
                  <a:srgbClr val="FFFF00"/>
                </a:solidFill>
                <a:latin typeface="Comic Sans MS" panose="030F0702030302020204" pitchFamily="66" charset="0"/>
              </a:rPr>
              <a:t>‘The most correct answers over the last 7 days’ 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out of everyone in 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Year 5</a:t>
            </a:r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are…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7375" t="71250" r="25500"/>
          <a:stretch/>
        </p:blipFill>
        <p:spPr>
          <a:xfrm>
            <a:off x="6964680" y="4709159"/>
            <a:ext cx="2012233" cy="20269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4500" t="65878" r="59000" b="5000"/>
          <a:stretch/>
        </p:blipFill>
        <p:spPr>
          <a:xfrm>
            <a:off x="3348434" y="4541519"/>
            <a:ext cx="1890888" cy="20024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41375" t="50208" r="42625" b="20416"/>
          <a:stretch/>
        </p:blipFill>
        <p:spPr>
          <a:xfrm>
            <a:off x="5044440" y="3444240"/>
            <a:ext cx="1950720" cy="21488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308355" y="3113085"/>
            <a:ext cx="10422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Joseph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12842" y="4554565"/>
            <a:ext cx="1459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Lyla-</a:t>
            </a:r>
            <a:r>
              <a:rPr lang="en-US" sz="2000" b="1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Elyss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06399" y="4043660"/>
            <a:ext cx="20313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Marshall	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77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74914" y="152400"/>
            <a:ext cx="10972801" cy="6583681"/>
            <a:chOff x="431074" y="91440"/>
            <a:chExt cx="10972801" cy="658368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1074" y="91440"/>
              <a:ext cx="10972801" cy="658368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9723120" y="6141720"/>
              <a:ext cx="1680755" cy="533401"/>
            </a:xfrm>
            <a:prstGeom prst="rect">
              <a:avLst/>
            </a:prstGeom>
            <a:solidFill>
              <a:srgbClr val="322A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967445" y="304801"/>
            <a:ext cx="6387737" cy="2246769"/>
          </a:xfrm>
          <a:prstGeom prst="rect">
            <a:avLst/>
          </a:prstGeom>
          <a:solidFill>
            <a:srgbClr val="572D6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Top 3 pupils based on…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‘Biggest improvement in accuracy over the last week’ 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out of everyone in 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Year 5</a:t>
            </a:r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are…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7375" t="71250" r="25500"/>
          <a:stretch/>
        </p:blipFill>
        <p:spPr>
          <a:xfrm>
            <a:off x="6964680" y="4709159"/>
            <a:ext cx="2012233" cy="20269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4500" t="65878" r="59000" b="5000"/>
          <a:stretch/>
        </p:blipFill>
        <p:spPr>
          <a:xfrm>
            <a:off x="3348434" y="4541519"/>
            <a:ext cx="1890888" cy="20024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41375" t="50208" r="42625" b="20416"/>
          <a:stretch/>
        </p:blipFill>
        <p:spPr>
          <a:xfrm>
            <a:off x="5044440" y="3444240"/>
            <a:ext cx="1950720" cy="21488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19855" y="3074908"/>
            <a:ext cx="10118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Ahmed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12842" y="4547394"/>
            <a:ext cx="10711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Lara M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83055" y="3949286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Marshall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13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74914" y="152400"/>
            <a:ext cx="10972801" cy="6583681"/>
            <a:chOff x="431074" y="91440"/>
            <a:chExt cx="10972801" cy="658368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1074" y="91440"/>
              <a:ext cx="10972801" cy="658368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9723120" y="6141720"/>
              <a:ext cx="1680755" cy="533401"/>
            </a:xfrm>
            <a:prstGeom prst="rect">
              <a:avLst/>
            </a:prstGeom>
            <a:solidFill>
              <a:srgbClr val="322A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967445" y="304801"/>
            <a:ext cx="6387737" cy="2246769"/>
          </a:xfrm>
          <a:prstGeom prst="rect">
            <a:avLst/>
          </a:prstGeom>
          <a:solidFill>
            <a:srgbClr val="572D6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Top 3 pupils based on…</a:t>
            </a:r>
          </a:p>
          <a:p>
            <a:pPr algn="ctr"/>
            <a:r>
              <a:rPr lang="en-GB" sz="2800" dirty="0">
                <a:solidFill>
                  <a:srgbClr val="FFFF00"/>
                </a:solidFill>
                <a:latin typeface="Comic Sans MS" panose="030F0702030302020204" pitchFamily="66" charset="0"/>
              </a:rPr>
              <a:t>‘The most correct answers over the last 7 days’ 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out of everyone in 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Year 6</a:t>
            </a:r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are…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7375" t="71250" r="25500"/>
          <a:stretch/>
        </p:blipFill>
        <p:spPr>
          <a:xfrm>
            <a:off x="6964680" y="4709159"/>
            <a:ext cx="2012233" cy="20269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4500" t="65878" r="59000" b="5000"/>
          <a:stretch/>
        </p:blipFill>
        <p:spPr>
          <a:xfrm>
            <a:off x="3348434" y="4541519"/>
            <a:ext cx="1890888" cy="20024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41375" t="50208" r="42625" b="20416"/>
          <a:stretch/>
        </p:blipFill>
        <p:spPr>
          <a:xfrm>
            <a:off x="5044440" y="3444240"/>
            <a:ext cx="1950720" cy="21488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51210" y="3097560"/>
            <a:ext cx="13740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Joshua M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42274" y="4443770"/>
            <a:ext cx="15536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Matthew D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49177" y="3949286"/>
            <a:ext cx="1531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Matthew B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669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74914" y="152400"/>
            <a:ext cx="10972801" cy="6583681"/>
            <a:chOff x="431074" y="91440"/>
            <a:chExt cx="10972801" cy="658368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1074" y="91440"/>
              <a:ext cx="10972801" cy="658368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9723120" y="6141720"/>
              <a:ext cx="1680755" cy="533401"/>
            </a:xfrm>
            <a:prstGeom prst="rect">
              <a:avLst/>
            </a:prstGeom>
            <a:solidFill>
              <a:srgbClr val="322A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967445" y="304801"/>
            <a:ext cx="6387737" cy="2246769"/>
          </a:xfrm>
          <a:prstGeom prst="rect">
            <a:avLst/>
          </a:prstGeom>
          <a:solidFill>
            <a:srgbClr val="572D6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Top 3 pupils based on…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‘Biggest improvement in accuracy over the last week’ 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out of everyone in 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Year 6</a:t>
            </a:r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are…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7375" t="71250" r="25500"/>
          <a:stretch/>
        </p:blipFill>
        <p:spPr>
          <a:xfrm>
            <a:off x="6964680" y="4709159"/>
            <a:ext cx="2012233" cy="20269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4500" t="65878" r="59000" b="5000"/>
          <a:stretch/>
        </p:blipFill>
        <p:spPr>
          <a:xfrm>
            <a:off x="3348434" y="4541519"/>
            <a:ext cx="1890888" cy="20024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41375" t="50208" r="42625" b="20416"/>
          <a:stretch/>
        </p:blipFill>
        <p:spPr>
          <a:xfrm>
            <a:off x="5044440" y="3444240"/>
            <a:ext cx="1950720" cy="21488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72049" y="3050373"/>
            <a:ext cx="10454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Juan J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48415" y="4349748"/>
            <a:ext cx="12362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Archie P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74863" y="4043660"/>
            <a:ext cx="1444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Maryam G</a:t>
            </a:r>
            <a:endParaRPr lang="en-GB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125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042" y="25268"/>
            <a:ext cx="11046909" cy="662692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78577" y="253093"/>
            <a:ext cx="5273538" cy="5632311"/>
          </a:xfrm>
          <a:prstGeom prst="rect">
            <a:avLst/>
          </a:prstGeom>
          <a:solidFill>
            <a:srgbClr val="572D6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Our Current </a:t>
            </a:r>
            <a:r>
              <a:rPr lang="en-GB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Rock Heroes </a:t>
            </a:r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are…</a:t>
            </a:r>
          </a:p>
          <a:p>
            <a:pPr algn="ctr"/>
            <a:endParaRPr lang="en-GB" sz="20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James L </a:t>
            </a:r>
          </a:p>
          <a:p>
            <a:pPr algn="ctr"/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Adam K</a:t>
            </a:r>
          </a:p>
          <a:p>
            <a:pPr algn="ctr"/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Ahmed - Raza H</a:t>
            </a:r>
          </a:p>
          <a:p>
            <a:pPr algn="ctr"/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Kai S</a:t>
            </a:r>
          </a:p>
          <a:p>
            <a:pPr algn="ctr"/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Lyla- </a:t>
            </a:r>
            <a:r>
              <a:rPr lang="en-GB" sz="20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Elyss</a:t>
            </a:r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P</a:t>
            </a:r>
          </a:p>
          <a:p>
            <a:pPr algn="ctr"/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Matthew B</a:t>
            </a:r>
          </a:p>
          <a:p>
            <a:pPr algn="ctr"/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Leo C</a:t>
            </a:r>
          </a:p>
          <a:p>
            <a:pPr algn="ctr"/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Joseph O</a:t>
            </a:r>
          </a:p>
          <a:p>
            <a:pPr algn="ctr"/>
            <a:r>
              <a:rPr lang="en-US" sz="2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Newbies </a:t>
            </a:r>
          </a:p>
          <a:p>
            <a:pPr algn="ctr"/>
            <a:r>
              <a:rPr lang="en-US" sz="2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Congratulations to :</a:t>
            </a:r>
          </a:p>
          <a:p>
            <a:pPr algn="ctr"/>
            <a:r>
              <a:rPr lang="en-US" sz="2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Peggy E; Harrison P and </a:t>
            </a:r>
            <a:r>
              <a:rPr lang="en-US" sz="2000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Rameen</a:t>
            </a:r>
            <a:r>
              <a:rPr lang="en-US" sz="2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S</a:t>
            </a:r>
            <a:endParaRPr lang="en-GB" sz="2000" dirty="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Well done – that means you can recall your times tables in under one second!</a:t>
            </a:r>
          </a:p>
          <a:p>
            <a:pPr algn="ctr"/>
            <a:endParaRPr lang="en-GB" sz="20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Who else can become a </a:t>
            </a:r>
            <a:r>
              <a:rPr lang="en-GB" sz="2000" i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Rock Hero</a:t>
            </a:r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?</a:t>
            </a:r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44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1342</TotalTime>
  <Words>1039</Words>
  <Application>Microsoft Office PowerPoint</Application>
  <PresentationFormat>Widescreen</PresentationFormat>
  <Paragraphs>413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Arial</vt:lpstr>
      <vt:lpstr>Calibri</vt:lpstr>
      <vt:lpstr>Calibri Light</vt:lpstr>
      <vt:lpstr>Century Gothic</vt:lpstr>
      <vt:lpstr>Comic Sans MS</vt:lpstr>
      <vt:lpstr>Lucida Handwriting</vt:lpstr>
      <vt:lpstr>Showcard Gothic</vt:lpstr>
      <vt:lpstr>Times New Roman</vt:lpstr>
      <vt:lpstr>Twinkl Cursive Unlooped</vt:lpstr>
      <vt:lpstr>Office Theme</vt:lpstr>
      <vt:lpstr>Problem of the Week!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Kingswood House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Eastland</dc:creator>
  <cp:lastModifiedBy>Lesley Lawrence</cp:lastModifiedBy>
  <cp:revision>220</cp:revision>
  <dcterms:created xsi:type="dcterms:W3CDTF">2022-02-23T10:13:21Z</dcterms:created>
  <dcterms:modified xsi:type="dcterms:W3CDTF">2023-12-08T14:46:41Z</dcterms:modified>
</cp:coreProperties>
</file>